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Syne" pitchFamily="2" charset="77"/>
      <p:regular r:id="rId9"/>
    </p:embeddedFont>
    <p:embeddedFont>
      <p:font typeface="Syne Extra Bold" pitchFamily="2" charset="77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494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9639"/>
            <a:ext cx="7556421" cy="4961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Tools Revolutionizing B2B High-Tech Product Marketing &amp; Management in 2026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622125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Discover the cutting-edge AI solutions transforming how B2B tech companies engage customers, automate workflows, and accelerate growth in an increasingly competitive landscape.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38225"/>
            <a:ext cx="1985248" cy="426244"/>
          </a:xfrm>
          <a:prstGeom prst="roundRect">
            <a:avLst>
              <a:gd name="adj" fmla="val 17880"/>
            </a:avLst>
          </a:prstGeom>
          <a:solidFill>
            <a:srgbClr val="33480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16062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106210"/>
            <a:ext cx="14408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MARKET INSIGHT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55519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Why AI is a Game-Changer for B2B High-Tech Marketing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516987"/>
            <a:ext cx="692443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B2B marketing landscape is undergoing a fundamental transformation driven by artificial intelligence. Forward-thinking organizations are investing strategically in AI-powered platforms to gain competitive advantages through automation, personalization, and data intelligence.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35573"/>
            <a:ext cx="692443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eliminates time-consuming manual tasks, enables hyper-personalized customer experiences at scale, and empowers teams to make faster, more informed decisions based on real-time insights and predictive analytics.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115895" y="3312914"/>
            <a:ext cx="5891570" cy="3878342"/>
          </a:xfrm>
          <a:prstGeom prst="roundRect">
            <a:avLst>
              <a:gd name="adj" fmla="val 4211"/>
            </a:avLst>
          </a:prstGeom>
          <a:solidFill>
            <a:srgbClr val="A9F00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342709" y="3539728"/>
            <a:ext cx="44699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Investment Surge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8342709" y="4120872"/>
            <a:ext cx="54379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45%</a:t>
            </a:r>
            <a:r>
              <a:rPr lang="en-US" sz="175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of B2B marketers plan major AI investments by 2026 to drive efficiency and personalization (eMarketer)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342709" y="5413653"/>
            <a:ext cx="54379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5× higher ROI</a:t>
            </a:r>
            <a:r>
              <a:rPr lang="en-US" sz="175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achievable through multi-channel AI campaigns versus traditional methods (TofuHQ)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014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18523" y="3112651"/>
            <a:ext cx="1656517" cy="303133"/>
          </a:xfrm>
          <a:prstGeom prst="roundRect">
            <a:avLst>
              <a:gd name="adj" fmla="val 18624"/>
            </a:avLst>
          </a:prstGeom>
          <a:noFill/>
          <a:ln w="7620">
            <a:solidFill>
              <a:srgbClr val="A9F00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6870" y="3197066"/>
            <a:ext cx="134303" cy="1343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8324" y="3170634"/>
            <a:ext cx="1238369" cy="1871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05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TOOL SPOTLIGHT #1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1518523" y="3465552"/>
            <a:ext cx="11593354" cy="1050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Tofu – The Ultimate Multi-Channel Campaign Orchestrator</a:t>
            </a:r>
            <a:endParaRPr lang="en-US" sz="3300" dirty="0"/>
          </a:p>
        </p:txBody>
      </p:sp>
      <p:sp>
        <p:nvSpPr>
          <p:cNvPr id="7" name="Shape 3"/>
          <p:cNvSpPr/>
          <p:nvPr/>
        </p:nvSpPr>
        <p:spPr>
          <a:xfrm>
            <a:off x="1518523" y="4702254"/>
            <a:ext cx="3781425" cy="2514719"/>
          </a:xfrm>
          <a:prstGeom prst="roundRect">
            <a:avLst>
              <a:gd name="adj" fmla="val 280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1694140" y="4877872"/>
            <a:ext cx="503992" cy="503992"/>
          </a:xfrm>
          <a:prstGeom prst="roundRect">
            <a:avLst>
              <a:gd name="adj" fmla="val 18141331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2729" y="5016460"/>
            <a:ext cx="226814" cy="2268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94140" y="5506283"/>
            <a:ext cx="3430191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Hyper-Personalized Outreach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1694140" y="6106001"/>
            <a:ext cx="3430191" cy="935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Orchestrate coordinated campaigns across email, paid ads, landing pages, and social media with enterprise-grade personalization at scale.</a:t>
            </a:r>
            <a:endParaRPr lang="en-US" sz="1300" dirty="0"/>
          </a:p>
        </p:txBody>
      </p:sp>
      <p:sp>
        <p:nvSpPr>
          <p:cNvPr id="12" name="Shape 7"/>
          <p:cNvSpPr/>
          <p:nvPr/>
        </p:nvSpPr>
        <p:spPr>
          <a:xfrm>
            <a:off x="5424368" y="4702254"/>
            <a:ext cx="3781544" cy="2514719"/>
          </a:xfrm>
          <a:prstGeom prst="roundRect">
            <a:avLst>
              <a:gd name="adj" fmla="val 280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8"/>
          <p:cNvSpPr/>
          <p:nvPr/>
        </p:nvSpPr>
        <p:spPr>
          <a:xfrm>
            <a:off x="5599986" y="4877872"/>
            <a:ext cx="503992" cy="503992"/>
          </a:xfrm>
          <a:prstGeom prst="roundRect">
            <a:avLst>
              <a:gd name="adj" fmla="val 18141331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8574" y="5016460"/>
            <a:ext cx="226814" cy="226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5599986" y="5506283"/>
            <a:ext cx="3430310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Workflow Automation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5599986" y="6106001"/>
            <a:ext cx="3430310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Eliminate repetitive tasks and free your team to focus on strategic initiatives and creative innovation that drive real business impact.</a:t>
            </a:r>
            <a:endParaRPr lang="en-US" sz="1300" dirty="0"/>
          </a:p>
        </p:txBody>
      </p:sp>
      <p:sp>
        <p:nvSpPr>
          <p:cNvPr id="17" name="Shape 11"/>
          <p:cNvSpPr/>
          <p:nvPr/>
        </p:nvSpPr>
        <p:spPr>
          <a:xfrm>
            <a:off x="9330333" y="4702254"/>
            <a:ext cx="3781544" cy="2514719"/>
          </a:xfrm>
          <a:prstGeom prst="roundRect">
            <a:avLst>
              <a:gd name="adj" fmla="val 280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2"/>
          <p:cNvSpPr/>
          <p:nvPr/>
        </p:nvSpPr>
        <p:spPr>
          <a:xfrm>
            <a:off x="9505950" y="4877872"/>
            <a:ext cx="503992" cy="503992"/>
          </a:xfrm>
          <a:prstGeom prst="roundRect">
            <a:avLst>
              <a:gd name="adj" fmla="val 18141331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44539" y="5016460"/>
            <a:ext cx="226814" cy="22681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9505950" y="5506283"/>
            <a:ext cx="3430310" cy="525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Enterprise ABM Excellence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9505950" y="6106001"/>
            <a:ext cx="3430310" cy="701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Trusted by leading B2B technology companies for seamless account-based marketing execution and precision targeting.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33017" y="875348"/>
            <a:ext cx="1469708" cy="259080"/>
          </a:xfrm>
          <a:prstGeom prst="roundRect">
            <a:avLst>
              <a:gd name="adj" fmla="val 19104"/>
            </a:avLst>
          </a:prstGeom>
          <a:noFill/>
          <a:ln w="7620">
            <a:solidFill>
              <a:srgbClr val="A9F00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982" y="945952"/>
            <a:ext cx="117753" cy="1177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05551" y="927140"/>
            <a:ext cx="1101209" cy="155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TOOL SPOTLIGHT #2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2233017" y="1172647"/>
            <a:ext cx="10164247" cy="9205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Jasper &amp; ChatGPT – AI Content Creation Powerhouses</a:t>
            </a:r>
            <a:endParaRPr lang="en-US" sz="2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017" y="2344222"/>
            <a:ext cx="4902398" cy="490239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502366" y="2565083"/>
            <a:ext cx="4902398" cy="1439466"/>
          </a:xfrm>
          <a:prstGeom prst="roundRect">
            <a:avLst>
              <a:gd name="adj" fmla="val 5082"/>
            </a:avLst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7502366" y="2549843"/>
            <a:ext cx="4902398" cy="60960"/>
          </a:xfrm>
          <a:prstGeom prst="roundRect">
            <a:avLst>
              <a:gd name="adj" fmla="val 101492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9732585" y="2344222"/>
            <a:ext cx="441841" cy="441841"/>
          </a:xfrm>
          <a:prstGeom prst="roundRect">
            <a:avLst>
              <a:gd name="adj" fmla="val 206952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5102" y="2476738"/>
            <a:ext cx="176689" cy="17668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664887" y="2933343"/>
            <a:ext cx="184130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Jasper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7664887" y="3259098"/>
            <a:ext cx="457735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Scale production of high-quality, SEO-optimized content specifically tailored for technical B2B audiences. Pricing starts at </a:t>
            </a:r>
            <a:r>
              <a:rPr lang="en-US" sz="11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$39/user/month</a:t>
            </a: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for professional-grade content generation.</a:t>
            </a:r>
            <a:endParaRPr lang="en-US" sz="1150" dirty="0"/>
          </a:p>
        </p:txBody>
      </p:sp>
      <p:sp>
        <p:nvSpPr>
          <p:cNvPr id="13" name="Shape 8"/>
          <p:cNvSpPr/>
          <p:nvPr/>
        </p:nvSpPr>
        <p:spPr>
          <a:xfrm>
            <a:off x="7502366" y="4321016"/>
            <a:ext cx="4902398" cy="1439466"/>
          </a:xfrm>
          <a:prstGeom prst="roundRect">
            <a:avLst>
              <a:gd name="adj" fmla="val 5082"/>
            </a:avLst>
          </a:prstGeom>
          <a:solidFill>
            <a:srgbClr val="152025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9"/>
          <p:cNvSpPr/>
          <p:nvPr/>
        </p:nvSpPr>
        <p:spPr>
          <a:xfrm>
            <a:off x="7502366" y="4305776"/>
            <a:ext cx="4902398" cy="60960"/>
          </a:xfrm>
          <a:prstGeom prst="roundRect">
            <a:avLst>
              <a:gd name="adj" fmla="val 101492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9732585" y="4100155"/>
            <a:ext cx="441841" cy="441841"/>
          </a:xfrm>
          <a:prstGeom prst="roundRect">
            <a:avLst>
              <a:gd name="adj" fmla="val 206952"/>
            </a:avLst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65102" y="4232672"/>
            <a:ext cx="176689" cy="17668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64887" y="4689277"/>
            <a:ext cx="184130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ChatGPT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7664887" y="5015032"/>
            <a:ext cx="457735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Versatile AI assistant perfect for drafting personalized emails, crafting product messaging, and enhancing customer engagement. Available from </a:t>
            </a:r>
            <a:r>
              <a:rPr lang="en-US" sz="115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free to $20/month</a:t>
            </a: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7502366" y="5867995"/>
            <a:ext cx="490239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Both platforms dramatically accelerate content production cycles, enabling faster go-to-market execution and more effective lead nurturing campaigns.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0442" y="1041678"/>
            <a:ext cx="1935956" cy="362664"/>
          </a:xfrm>
          <a:prstGeom prst="roundRect">
            <a:avLst>
              <a:gd name="adj" fmla="val 18013"/>
            </a:avLst>
          </a:prstGeom>
          <a:noFill/>
          <a:ln w="7620">
            <a:solidFill>
              <a:srgbClr val="A9F00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4624" y="1145262"/>
            <a:ext cx="155496" cy="1554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7868" y="1107519"/>
            <a:ext cx="1454348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TOOL SPOTLIGHT #3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80442" y="1470898"/>
            <a:ext cx="13269516" cy="1214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Eesel AI Suite – AI Agents &amp; Copilots for Support &amp; Marketing</a:t>
            </a:r>
            <a:endParaRPr lang="en-US" sz="3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42" y="2935724"/>
            <a:ext cx="2484834" cy="24848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0442" y="5628799"/>
            <a:ext cx="243018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Agent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80442" y="6032421"/>
            <a:ext cx="4284345" cy="1155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Automates frontline customer support interactions, dramatically improving response times and customer satisfaction scores while reducing support team workload.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3028" y="2935724"/>
            <a:ext cx="2484834" cy="24848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173028" y="5628799"/>
            <a:ext cx="243018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 Copilot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5173028" y="6032421"/>
            <a:ext cx="4284345" cy="866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Intelligently drafts reply suggestions and assists marketing teams with efficient email composition and support ticket management.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5613" y="2935724"/>
            <a:ext cx="2484834" cy="24848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65613" y="5628799"/>
            <a:ext cx="4069913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Seamless Integration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9665613" y="6032421"/>
            <a:ext cx="4284345" cy="1155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Connects effortlessly with Zendesk, Slack, Shopify, and dozens more platforms, streamlining product marketing and customer success workflows.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787" y="1208842"/>
            <a:ext cx="7982426" cy="2074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Embrace AI to Transform Your B2B Product Marketing in 2026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0787" y="3465433"/>
            <a:ext cx="16585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580787" y="3724513"/>
            <a:ext cx="3930491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80787" y="3853101"/>
            <a:ext cx="3398401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Orchestrate at Scale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80787" y="4185047"/>
            <a:ext cx="3930491" cy="689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Combine multi-channel orchestration, AI-driven content creation, and automated support for unmatched operational efficiency.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632603" y="3465433"/>
            <a:ext cx="16585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4632603" y="3724513"/>
            <a:ext cx="3930610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632603" y="3853101"/>
            <a:ext cx="3891439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Personalize &amp; Compete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632603" y="4185047"/>
            <a:ext cx="3930610" cy="689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Leverage AI insights to deliver personalization at enterprise scale and outpace competitors in the high-tech marketplace.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80787" y="5120521"/>
            <a:ext cx="16585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80787" y="5379601"/>
            <a:ext cx="7982426" cy="22860"/>
          </a:xfrm>
          <a:prstGeom prst="rect">
            <a:avLst/>
          </a:prstGeom>
          <a:solidFill>
            <a:srgbClr val="A9F00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80787" y="5508188"/>
            <a:ext cx="3059073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Scale Strategically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80787" y="5840135"/>
            <a:ext cx="7982426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Start with focused pilots, test intelligently, and scale AI adoption systematically to unlock sustainable growth and continuous innovation.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80787" y="6560939"/>
            <a:ext cx="7982426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future of B2B marketing is here. Organizations that embrace AI-powered tools today will lead their industries tomorrow.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Macintosh PowerPoint</Application>
  <PresentationFormat>Custom</PresentationFormat>
  <Paragraphs>49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Syne</vt:lpstr>
      <vt:lpstr>Syne Light</vt:lpstr>
      <vt:lpstr>Arial</vt:lpstr>
      <vt:lpstr>Syne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Jin Zhang</cp:lastModifiedBy>
  <cp:revision>1</cp:revision>
  <dcterms:created xsi:type="dcterms:W3CDTF">2026-01-29T05:08:09Z</dcterms:created>
  <dcterms:modified xsi:type="dcterms:W3CDTF">2026-01-29T05:09:11Z</dcterms:modified>
</cp:coreProperties>
</file>